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Fira Code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354feb812f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354feb812f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354feb812f_6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354feb812f_6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354feb812f_6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354feb812f_6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1:40結束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354feb812f_6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354feb812f_6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20秒講完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354feb812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354feb812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354feb812f_7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354feb812f_7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354feb812f_7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354feb812f_7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354feb812f_7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354feb812f_7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354feb812f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354feb812f_7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354feb812f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354feb812f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357a46a54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357a46a54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1ffb7358a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1ffb7358a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1ffb7358a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1ffb7358a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57a46a54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357a46a54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354feb812f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354feb812f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介紹主要的功能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354feb812f_8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354feb812f_8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兩個功能：輕鬆訓練模型、視覺化結果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" name="Google Shape;28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"/>
          <p:cNvSpPr txBox="1">
            <a:spLocks noGrp="1"/>
          </p:cNvSpPr>
          <p:nvPr>
            <p:ph type="title" hasCustomPrompt="1"/>
          </p:nvPr>
        </p:nvSpPr>
        <p:spPr>
          <a:xfrm>
            <a:off x="1084225" y="1311425"/>
            <a:ext cx="63792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7" name="Google Shape;177;p11"/>
          <p:cNvSpPr txBox="1">
            <a:spLocks noGrp="1"/>
          </p:cNvSpPr>
          <p:nvPr>
            <p:ph type="body" idx="1"/>
          </p:nvPr>
        </p:nvSpPr>
        <p:spPr>
          <a:xfrm>
            <a:off x="1554225" y="2486925"/>
            <a:ext cx="66891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accent3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1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9" name="Google Shape;179;p1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3" name="Google Shape;183;p1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4" name="Google Shape;184;p1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5" name="Google Shape;185;p1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6" name="Google Shape;186;p1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7" name="Google Shape;187;p1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8" name="Google Shape;188;p1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9" name="Google Shape;189;p1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0" name="Google Shape;190;p1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1" name="Google Shape;191;p1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2" name="Google Shape;192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1" name="Google Shape;211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2" name="Google Shape;212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3" name="Google Shape;213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4" name="Google Shape;214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5" name="Google Shape;215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6" name="Google Shape;216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8" name="Google Shape;218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4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4"/>
          <p:cNvSpPr txBox="1">
            <a:spLocks noGrp="1"/>
          </p:cNvSpPr>
          <p:nvPr>
            <p:ph type="title"/>
          </p:nvPr>
        </p:nvSpPr>
        <p:spPr>
          <a:xfrm>
            <a:off x="1752950" y="3005100"/>
            <a:ext cx="61092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7" name="Google Shape;227;p14"/>
          <p:cNvSpPr txBox="1">
            <a:spLocks noGrp="1"/>
          </p:cNvSpPr>
          <p:nvPr>
            <p:ph type="subTitle" idx="1"/>
          </p:nvPr>
        </p:nvSpPr>
        <p:spPr>
          <a:xfrm>
            <a:off x="1752950" y="1764900"/>
            <a:ext cx="6109200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" name="Google Shape;228;p1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0" name="Google Shape;230;p1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1" name="Google Shape;231;p1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2" name="Google Shape;232;p1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3" name="Google Shape;233;p1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4" name="Google Shape;234;p1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5" name="Google Shape;235;p1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6" name="Google Shape;236;p1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7" name="Google Shape;237;p1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8" name="Google Shape;238;p1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9" name="Google Shape;239;p1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0" name="Google Shape;240;p1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1" name="Google Shape;241;p1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2" name="Google Shape;24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5"/>
          <p:cNvSpPr txBox="1">
            <a:spLocks noGrp="1"/>
          </p:cNvSpPr>
          <p:nvPr>
            <p:ph type="subTitle" idx="1"/>
          </p:nvPr>
        </p:nvSpPr>
        <p:spPr>
          <a:xfrm>
            <a:off x="3443750" y="3621269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15"/>
          <p:cNvSpPr txBox="1">
            <a:spLocks noGrp="1"/>
          </p:cNvSpPr>
          <p:nvPr>
            <p:ph type="subTitle" idx="2"/>
          </p:nvPr>
        </p:nvSpPr>
        <p:spPr>
          <a:xfrm>
            <a:off x="3051250" y="26383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15"/>
          <p:cNvSpPr txBox="1">
            <a:spLocks noGrp="1"/>
          </p:cNvSpPr>
          <p:nvPr>
            <p:ph type="subTitle" idx="3"/>
          </p:nvPr>
        </p:nvSpPr>
        <p:spPr>
          <a:xfrm>
            <a:off x="3051250" y="23304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15"/>
          <p:cNvSpPr txBox="1">
            <a:spLocks noGrp="1"/>
          </p:cNvSpPr>
          <p:nvPr>
            <p:ph type="subTitle" idx="4"/>
          </p:nvPr>
        </p:nvSpPr>
        <p:spPr>
          <a:xfrm>
            <a:off x="2624725" y="16554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5"/>
          <p:cNvSpPr txBox="1">
            <a:spLocks noGrp="1"/>
          </p:cNvSpPr>
          <p:nvPr>
            <p:ph type="subTitle" idx="5"/>
          </p:nvPr>
        </p:nvSpPr>
        <p:spPr>
          <a:xfrm>
            <a:off x="2624725" y="13475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5"/>
          <p:cNvSpPr txBox="1">
            <a:spLocks noGrp="1"/>
          </p:cNvSpPr>
          <p:nvPr>
            <p:ph type="subTitle" idx="6"/>
          </p:nvPr>
        </p:nvSpPr>
        <p:spPr>
          <a:xfrm>
            <a:off x="3443750" y="3313350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1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" name="Google Shape;253;p1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4" name="Google Shape;254;p1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5" name="Google Shape;255;p1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6" name="Google Shape;256;p1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7" name="Google Shape;257;p1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8" name="Google Shape;258;p1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9" name="Google Shape;259;p1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0" name="Google Shape;260;p1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1" name="Google Shape;261;p1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2" name="Google Shape;262;p1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3" name="Google Shape;263;p1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4" name="Google Shape;264;p1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5" name="Google Shape;265;p1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subTitle" idx="2"/>
          </p:nvPr>
        </p:nvSpPr>
        <p:spPr>
          <a:xfrm>
            <a:off x="2494725" y="176755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6"/>
          <p:cNvSpPr txBox="1">
            <a:spLocks noGrp="1"/>
          </p:cNvSpPr>
          <p:nvPr>
            <p:ph type="subTitle" idx="3"/>
          </p:nvPr>
        </p:nvSpPr>
        <p:spPr>
          <a:xfrm>
            <a:off x="24947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16"/>
          <p:cNvSpPr txBox="1">
            <a:spLocks noGrp="1"/>
          </p:cNvSpPr>
          <p:nvPr>
            <p:ph type="subTitle" idx="4"/>
          </p:nvPr>
        </p:nvSpPr>
        <p:spPr>
          <a:xfrm>
            <a:off x="55962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6"/>
          <p:cNvSpPr txBox="1">
            <a:spLocks noGrp="1"/>
          </p:cNvSpPr>
          <p:nvPr>
            <p:ph type="subTitle" idx="5"/>
          </p:nvPr>
        </p:nvSpPr>
        <p:spPr>
          <a:xfrm>
            <a:off x="6030031" y="3371329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6"/>
          <p:cNvSpPr txBox="1">
            <a:spLocks noGrp="1"/>
          </p:cNvSpPr>
          <p:nvPr>
            <p:ph type="subTitle" idx="6"/>
          </p:nvPr>
        </p:nvSpPr>
        <p:spPr>
          <a:xfrm>
            <a:off x="2928525" y="3371333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16"/>
          <p:cNvSpPr txBox="1">
            <a:spLocks noGrp="1"/>
          </p:cNvSpPr>
          <p:nvPr>
            <p:ph type="subTitle" idx="7"/>
          </p:nvPr>
        </p:nvSpPr>
        <p:spPr>
          <a:xfrm>
            <a:off x="29285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16"/>
          <p:cNvSpPr txBox="1">
            <a:spLocks noGrp="1"/>
          </p:cNvSpPr>
          <p:nvPr>
            <p:ph type="subTitle" idx="8"/>
          </p:nvPr>
        </p:nvSpPr>
        <p:spPr>
          <a:xfrm>
            <a:off x="60300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1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0" name="Google Shape;280;p1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2" name="Google Shape;282;p1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3" name="Google Shape;283;p1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4" name="Google Shape;284;p1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5" name="Google Shape;285;p1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6" name="Google Shape;286;p1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7" name="Google Shape;287;p1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8" name="Google Shape;288;p1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9" name="Google Shape;289;p1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0" name="Google Shape;290;p1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1" name="Google Shape;291;p1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2" name="Google Shape;292;p1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3" name="Google Shape;293;p1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7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7"/>
          <p:cNvSpPr txBox="1">
            <a:spLocks noGrp="1"/>
          </p:cNvSpPr>
          <p:nvPr>
            <p:ph type="subTitle" idx="1"/>
          </p:nvPr>
        </p:nvSpPr>
        <p:spPr>
          <a:xfrm>
            <a:off x="1679425" y="1587644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17"/>
          <p:cNvSpPr txBox="1">
            <a:spLocks noGrp="1"/>
          </p:cNvSpPr>
          <p:nvPr>
            <p:ph type="subTitle" idx="2"/>
          </p:nvPr>
        </p:nvSpPr>
        <p:spPr>
          <a:xfrm>
            <a:off x="1679425" y="126990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17"/>
          <p:cNvSpPr txBox="1">
            <a:spLocks noGrp="1"/>
          </p:cNvSpPr>
          <p:nvPr>
            <p:ph type="subTitle" idx="3"/>
          </p:nvPr>
        </p:nvSpPr>
        <p:spPr>
          <a:xfrm>
            <a:off x="2536285" y="3541351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17"/>
          <p:cNvSpPr txBox="1">
            <a:spLocks noGrp="1"/>
          </p:cNvSpPr>
          <p:nvPr>
            <p:ph type="subTitle" idx="4"/>
          </p:nvPr>
        </p:nvSpPr>
        <p:spPr>
          <a:xfrm>
            <a:off x="2536286" y="322145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17"/>
          <p:cNvSpPr txBox="1">
            <a:spLocks noGrp="1"/>
          </p:cNvSpPr>
          <p:nvPr>
            <p:ph type="subTitle" idx="5"/>
          </p:nvPr>
        </p:nvSpPr>
        <p:spPr>
          <a:xfrm>
            <a:off x="4994100" y="1577676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17"/>
          <p:cNvSpPr txBox="1">
            <a:spLocks noGrp="1"/>
          </p:cNvSpPr>
          <p:nvPr>
            <p:ph type="subTitle" idx="6"/>
          </p:nvPr>
        </p:nvSpPr>
        <p:spPr>
          <a:xfrm>
            <a:off x="4994100" y="12577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17"/>
          <p:cNvSpPr txBox="1">
            <a:spLocks noGrp="1"/>
          </p:cNvSpPr>
          <p:nvPr>
            <p:ph type="subTitle" idx="7"/>
          </p:nvPr>
        </p:nvSpPr>
        <p:spPr>
          <a:xfrm>
            <a:off x="2099975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subTitle" idx="8"/>
          </p:nvPr>
        </p:nvSpPr>
        <p:spPr>
          <a:xfrm>
            <a:off x="2099975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17"/>
          <p:cNvSpPr txBox="1">
            <a:spLocks noGrp="1"/>
          </p:cNvSpPr>
          <p:nvPr>
            <p:ph type="subTitle" idx="9"/>
          </p:nvPr>
        </p:nvSpPr>
        <p:spPr>
          <a:xfrm>
            <a:off x="5414650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7"/>
          <p:cNvSpPr txBox="1">
            <a:spLocks noGrp="1"/>
          </p:cNvSpPr>
          <p:nvPr>
            <p:ph type="subTitle" idx="13"/>
          </p:nvPr>
        </p:nvSpPr>
        <p:spPr>
          <a:xfrm>
            <a:off x="5414650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subTitle" idx="14"/>
          </p:nvPr>
        </p:nvSpPr>
        <p:spPr>
          <a:xfrm>
            <a:off x="5846735" y="355131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subTitle" idx="15"/>
          </p:nvPr>
        </p:nvSpPr>
        <p:spPr>
          <a:xfrm>
            <a:off x="5846736" y="32335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1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1" name="Google Shape;311;p1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2" name="Google Shape;312;p1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3" name="Google Shape;313;p1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4" name="Google Shape;314;p1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5" name="Google Shape;315;p1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6" name="Google Shape;316;p1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7" name="Google Shape;317;p1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8" name="Google Shape;318;p1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9" name="Google Shape;319;p1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0" name="Google Shape;320;p1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1" name="Google Shape;321;p1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2" name="Google Shape;322;p1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3" name="Google Shape;323;p1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7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8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8"/>
          <p:cNvSpPr txBox="1">
            <a:spLocks noGrp="1"/>
          </p:cNvSpPr>
          <p:nvPr>
            <p:ph type="title" hasCustomPrompt="1"/>
          </p:nvPr>
        </p:nvSpPr>
        <p:spPr>
          <a:xfrm>
            <a:off x="1134200" y="686250"/>
            <a:ext cx="53412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0" name="Google Shape;330;p18"/>
          <p:cNvSpPr txBox="1">
            <a:spLocks noGrp="1"/>
          </p:cNvSpPr>
          <p:nvPr>
            <p:ph type="subTitle" idx="1"/>
          </p:nvPr>
        </p:nvSpPr>
        <p:spPr>
          <a:xfrm>
            <a:off x="1664475" y="1323750"/>
            <a:ext cx="48108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1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2" name="Google Shape;332;p1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3" name="Google Shape;333;p1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4" name="Google Shape;334;p1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5" name="Google Shape;335;p1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6" name="Google Shape;336;p1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7" name="Google Shape;337;p1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8" name="Google Shape;338;p1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9" name="Google Shape;339;p1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1" name="Google Shape;341;p1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2" name="Google Shape;342;p1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3" name="Google Shape;343;p1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4" name="Google Shape;344;p1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5" name="Google Shape;345;p18"/>
          <p:cNvSpPr txBox="1">
            <a:spLocks noGrp="1"/>
          </p:cNvSpPr>
          <p:nvPr>
            <p:ph type="title" idx="2" hasCustomPrompt="1"/>
          </p:nvPr>
        </p:nvSpPr>
        <p:spPr>
          <a:xfrm>
            <a:off x="2100875" y="2016175"/>
            <a:ext cx="51060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" name="Google Shape;346;p18"/>
          <p:cNvSpPr txBox="1">
            <a:spLocks noGrp="1"/>
          </p:cNvSpPr>
          <p:nvPr>
            <p:ph type="subTitle" idx="3"/>
          </p:nvPr>
        </p:nvSpPr>
        <p:spPr>
          <a:xfrm>
            <a:off x="2100875" y="2506366"/>
            <a:ext cx="51060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18"/>
          <p:cNvSpPr txBox="1">
            <a:spLocks noGrp="1"/>
          </p:cNvSpPr>
          <p:nvPr>
            <p:ph type="title" idx="4" hasCustomPrompt="1"/>
          </p:nvPr>
        </p:nvSpPr>
        <p:spPr>
          <a:xfrm>
            <a:off x="2100875" y="3013959"/>
            <a:ext cx="51060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8" name="Google Shape;348;p18"/>
          <p:cNvSpPr txBox="1">
            <a:spLocks noGrp="1"/>
          </p:cNvSpPr>
          <p:nvPr>
            <p:ph type="subTitle" idx="5"/>
          </p:nvPr>
        </p:nvSpPr>
        <p:spPr>
          <a:xfrm>
            <a:off x="2100875" y="3504150"/>
            <a:ext cx="51060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9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9"/>
          <p:cNvSpPr txBox="1">
            <a:spLocks noGrp="1"/>
          </p:cNvSpPr>
          <p:nvPr>
            <p:ph type="body" idx="1"/>
          </p:nvPr>
        </p:nvSpPr>
        <p:spPr>
          <a:xfrm>
            <a:off x="3306200" y="2227588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54" name="Google Shape;354;p1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5" name="Google Shape;355;p1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6" name="Google Shape;356;p1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7" name="Google Shape;357;p1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8" name="Google Shape;358;p1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9" name="Google Shape;359;p1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0" name="Google Shape;360;p1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1" name="Google Shape;361;p1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2" name="Google Shape;362;p1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3" name="Google Shape;363;p1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4" name="Google Shape;364;p1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5" name="Google Shape;365;p1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6" name="Google Shape;366;p1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7" name="Google Shape;367;p1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8" name="Google Shape;368;p19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091200" y="2372263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70" name="Google Shape;370;p19"/>
          <p:cNvSpPr txBox="1">
            <a:spLocks noGrp="1"/>
          </p:cNvSpPr>
          <p:nvPr>
            <p:ph type="body" idx="3"/>
          </p:nvPr>
        </p:nvSpPr>
        <p:spPr>
          <a:xfrm>
            <a:off x="3739600" y="3164425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71" name="Google Shape;371;p19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2524600" y="3309175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72" name="Google Shape;372;p19"/>
          <p:cNvSpPr txBox="1">
            <a:spLocks noGrp="1"/>
          </p:cNvSpPr>
          <p:nvPr>
            <p:ph type="subTitle" idx="5"/>
          </p:nvPr>
        </p:nvSpPr>
        <p:spPr>
          <a:xfrm>
            <a:off x="1672200" y="1245150"/>
            <a:ext cx="59220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0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0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0"/>
          <p:cNvSpPr txBox="1">
            <a:spLocks noGrp="1"/>
          </p:cNvSpPr>
          <p:nvPr>
            <p:ph type="subTitle" idx="1"/>
          </p:nvPr>
        </p:nvSpPr>
        <p:spPr>
          <a:xfrm>
            <a:off x="1667256" y="2355825"/>
            <a:ext cx="2891100" cy="15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20"/>
          <p:cNvSpPr txBox="1">
            <a:spLocks noGrp="1"/>
          </p:cNvSpPr>
          <p:nvPr>
            <p:ph type="title"/>
          </p:nvPr>
        </p:nvSpPr>
        <p:spPr>
          <a:xfrm>
            <a:off x="1121875" y="1183920"/>
            <a:ext cx="28911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0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0" name="Google Shape;380;p20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1" name="Google Shape;381;p20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2" name="Google Shape;382;p20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3" name="Google Shape;383;p20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4" name="Google Shape;384;p20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5" name="Google Shape;385;p20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6" name="Google Shape;386;p20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7" name="Google Shape;387;p20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" name="Google Shape;388;p20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9" name="Google Shape;389;p20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0" name="Google Shape;390;p20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1" name="Google Shape;391;p20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2" name="Google Shape;392;p20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3" name="Google Shape;393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" name="Google Shape;48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" name="Google Shape;49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1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8" name="Google Shape;398;p2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9" name="Google Shape;399;p2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0" name="Google Shape;400;p2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1" name="Google Shape;401;p2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" name="Google Shape;402;p2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3" name="Google Shape;403;p2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4" name="Google Shape;404;p2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" name="Google Shape;405;p2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6" name="Google Shape;406;p2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7" name="Google Shape;407;p2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8" name="Google Shape;408;p2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9" name="Google Shape;409;p2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0" name="Google Shape;410;p2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1" name="Google Shape;411;p21"/>
          <p:cNvSpPr txBox="1">
            <a:spLocks noGrp="1"/>
          </p:cNvSpPr>
          <p:nvPr>
            <p:ph type="body" idx="1"/>
          </p:nvPr>
        </p:nvSpPr>
        <p:spPr>
          <a:xfrm>
            <a:off x="2090500" y="1956600"/>
            <a:ext cx="5111400" cy="2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∗"/>
              <a:defRPr sz="2000">
                <a:solidFill>
                  <a:schemeClr val="accent3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 sz="1200">
                <a:solidFill>
                  <a:schemeClr val="accent3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1"/>
          <p:cNvSpPr txBox="1">
            <a:spLocks noGrp="1"/>
          </p:cNvSpPr>
          <p:nvPr>
            <p:ph type="subTitle" idx="2"/>
          </p:nvPr>
        </p:nvSpPr>
        <p:spPr>
          <a:xfrm>
            <a:off x="1676975" y="1309850"/>
            <a:ext cx="54507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1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2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2"/>
          <p:cNvSpPr txBox="1">
            <a:spLocks noGrp="1"/>
          </p:cNvSpPr>
          <p:nvPr>
            <p:ph type="ctrTitle"/>
          </p:nvPr>
        </p:nvSpPr>
        <p:spPr>
          <a:xfrm>
            <a:off x="1139125" y="582056"/>
            <a:ext cx="3064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9" name="Google Shape;419;p22"/>
          <p:cNvSpPr txBox="1">
            <a:spLocks noGrp="1"/>
          </p:cNvSpPr>
          <p:nvPr>
            <p:ph type="subTitle" idx="1"/>
          </p:nvPr>
        </p:nvSpPr>
        <p:spPr>
          <a:xfrm>
            <a:off x="2064825" y="1695725"/>
            <a:ext cx="37206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0" name="Google Shape;420;p22"/>
          <p:cNvSpPr txBox="1">
            <a:spLocks noGrp="1"/>
          </p:cNvSpPr>
          <p:nvPr>
            <p:ph type="subTitle" idx="2"/>
          </p:nvPr>
        </p:nvSpPr>
        <p:spPr>
          <a:xfrm>
            <a:off x="1570575" y="1261025"/>
            <a:ext cx="45720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1" name="Google Shape;421;p2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3" name="Google Shape;433;p2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4" name="Google Shape;434;p2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5" name="Google Shape;435;p22"/>
          <p:cNvSpPr txBox="1"/>
          <p:nvPr/>
        </p:nvSpPr>
        <p:spPr>
          <a:xfrm>
            <a:off x="2912425" y="3087263"/>
            <a:ext cx="44181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including icons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and infographics &amp; images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6" name="Google Shape;436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0" name="Google Shape;450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1" name="Google Shape;451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2" name="Google Shape;452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3" name="Google Shape;453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4" name="Google Shape;454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9" name="Google Shape;459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0" name="Google Shape;460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1" name="Google Shape;461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2" name="Google Shape;462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3" name="Google Shape;463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4" name="Google Shape;464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5" name="Google Shape;465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6" name="Google Shape;466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7" name="Google Shape;467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" name="Google Shape;468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9" name="Google Shape;469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0" name="Google Shape;470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1" name="Google Shape;471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2" name="Google Shape;472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1464250" y="1063175"/>
            <a:ext cx="696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∗"/>
              <a:defRPr sz="10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8" name="Google Shape;68;p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9" name="Google Shape;69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8" name="Google Shape;88;p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9" name="Google Shape;89;p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0" name="Google Shape;90;p5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6" name="Google Shape;106;p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7" name="Google Shape;107;p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8" name="Google Shape;108;p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7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subTitle" idx="1"/>
          </p:nvPr>
        </p:nvSpPr>
        <p:spPr>
          <a:xfrm>
            <a:off x="1674500" y="2736550"/>
            <a:ext cx="3627600" cy="10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7"/>
          <p:cNvSpPr txBox="1">
            <a:spLocks noGrp="1"/>
          </p:cNvSpPr>
          <p:nvPr>
            <p:ph type="title"/>
          </p:nvPr>
        </p:nvSpPr>
        <p:spPr>
          <a:xfrm>
            <a:off x="1154275" y="1137700"/>
            <a:ext cx="3969900" cy="14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5" name="Google Shape;125;p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6" name="Google Shape;126;p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7" name="Google Shape;127;p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8" name="Google Shape;128;p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9" name="Google Shape;129;p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2673350" y="1194150"/>
            <a:ext cx="42813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5" name="Google Shape;135;p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3" name="Google Shape;143;p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4" name="Google Shape;144;p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5" name="Google Shape;145;p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7" name="Google Shape;147;p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8" name="Google Shape;148;p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4" name="Google Shape;154;p9"/>
          <p:cNvSpPr txBox="1">
            <a:spLocks noGrp="1"/>
          </p:cNvSpPr>
          <p:nvPr>
            <p:ph type="subTitle" idx="1"/>
          </p:nvPr>
        </p:nvSpPr>
        <p:spPr>
          <a:xfrm>
            <a:off x="1593350" y="1574450"/>
            <a:ext cx="5539200" cy="14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2" name="Google Shape;162;p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3" name="Google Shape;163;p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4" name="Google Shape;164;p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5" name="Google Shape;165;p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6" name="Google Shape;166;p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8" name="Google Shape;168;p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9" name="Google Shape;16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>
            <a:spLocks noGrp="1"/>
          </p:cNvSpPr>
          <p:nvPr>
            <p:ph type="title"/>
          </p:nvPr>
        </p:nvSpPr>
        <p:spPr>
          <a:xfrm>
            <a:off x="710125" y="542575"/>
            <a:ext cx="3861900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2" name="Google Shape;172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5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Hyperspectral Imagery Classifier</a:t>
            </a:r>
            <a:r>
              <a:rPr lang="en" sz="2200">
                <a:solidFill>
                  <a:schemeClr val="accent3"/>
                </a:solidFill>
              </a:rPr>
              <a:t>{</a:t>
            </a:r>
            <a:endParaRPr sz="2200">
              <a:solidFill>
                <a:schemeClr val="accent3"/>
              </a:solidFill>
            </a:endParaRPr>
          </a:p>
        </p:txBody>
      </p:sp>
      <p:sp>
        <p:nvSpPr>
          <p:cNvPr id="478" name="Google Shape;478;p25"/>
          <p:cNvSpPr txBox="1">
            <a:spLocks noGrp="1"/>
          </p:cNvSpPr>
          <p:nvPr>
            <p:ph type="subTitle" idx="1"/>
          </p:nvPr>
        </p:nvSpPr>
        <p:spPr>
          <a:xfrm>
            <a:off x="2688225" y="2384300"/>
            <a:ext cx="3595500" cy="14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Group 7 Member List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電機碩一 110318087 李芮翰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電機碩一 110318094 梁仔弘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電機碩一 110318167 尚衍容</a:t>
            </a:r>
            <a:endParaRPr sz="1600"/>
          </a:p>
        </p:txBody>
      </p:sp>
      <p:sp>
        <p:nvSpPr>
          <p:cNvPr id="479" name="Google Shape;479;p25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</a:rPr>
              <a:t>[</a:t>
            </a:r>
            <a:r>
              <a:rPr lang="en" sz="1900">
                <a:solidFill>
                  <a:schemeClr val="accent1"/>
                </a:solidFill>
              </a:rPr>
              <a:t>Using Machine Learning Algorithms</a:t>
            </a:r>
            <a:r>
              <a:rPr lang="en" sz="1900">
                <a:solidFill>
                  <a:schemeClr val="accent6"/>
                </a:solidFill>
              </a:rPr>
              <a:t>] </a:t>
            </a:r>
            <a:endParaRPr sz="1900">
              <a:solidFill>
                <a:schemeClr val="accent6"/>
              </a:solidFill>
            </a:endParaRPr>
          </a:p>
        </p:txBody>
      </p:sp>
      <p:grpSp>
        <p:nvGrpSpPr>
          <p:cNvPr id="480" name="Google Shape;480;p25"/>
          <p:cNvGrpSpPr/>
          <p:nvPr/>
        </p:nvGrpSpPr>
        <p:grpSpPr>
          <a:xfrm>
            <a:off x="1413525" y="1688275"/>
            <a:ext cx="506100" cy="2621275"/>
            <a:chOff x="1413525" y="1459675"/>
            <a:chExt cx="506100" cy="2621275"/>
          </a:xfrm>
        </p:grpSpPr>
        <p:cxnSp>
          <p:nvCxnSpPr>
            <p:cNvPr id="481" name="Google Shape;481;p25"/>
            <p:cNvCxnSpPr/>
            <p:nvPr/>
          </p:nvCxnSpPr>
          <p:spPr>
            <a:xfrm>
              <a:off x="1552225" y="1459675"/>
              <a:ext cx="0" cy="2063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2" name="Google Shape;482;p25"/>
            <p:cNvSpPr txBox="1"/>
            <p:nvPr/>
          </p:nvSpPr>
          <p:spPr>
            <a:xfrm>
              <a:off x="1413525" y="3557750"/>
              <a:ext cx="506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83" name="Google Shape;483;p25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Object-Oriented Programming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484" name="Google Shape;484;p25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Final Project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485" name="Google Shape;485;p25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Group 7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</a:t>
            </a:r>
            <a:r>
              <a:rPr lang="en">
                <a:solidFill>
                  <a:schemeClr val="accent2"/>
                </a:solidFill>
              </a:rPr>
              <a:t>‘Menu’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635" name="Google Shape;635;p34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636" name="Google Shape;636;p34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637" name="Google Shape;637;p34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8" name="Google Shape;638;p34"/>
          <p:cNvSpPr txBox="1"/>
          <p:nvPr/>
        </p:nvSpPr>
        <p:spPr>
          <a:xfrm>
            <a:off x="1603900" y="4071850"/>
            <a:ext cx="68298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Select the main functions here. </a:t>
            </a:r>
            <a:endParaRPr sz="1200" b="1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639" name="Google Shape;6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736" y="1250175"/>
            <a:ext cx="4182128" cy="2643151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41" name="Google Shape;641;p34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Final Project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42" name="Google Shape;642;p34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Group 7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43" name="Google Shape;643;p34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Object-Oriented Programming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649" name="Google Shape;649;p35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650" name="Google Shape;650;p35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651" name="Google Shape;651;p35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2" name="Google Shape;652;p35"/>
          <p:cNvSpPr txBox="1"/>
          <p:nvPr/>
        </p:nvSpPr>
        <p:spPr>
          <a:xfrm>
            <a:off x="1603900" y="4071850"/>
            <a:ext cx="68298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Understand what is hyperspectral images, and used algorithms here.</a:t>
            </a:r>
            <a:endParaRPr sz="1200" b="1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653" name="Google Shape;65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7736" y="1250175"/>
            <a:ext cx="4182128" cy="2643151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55" name="Google Shape;655;p35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Final Project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56" name="Google Shape;656;p35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Group 7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57" name="Google Shape;657;p35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Object-Oriented Programming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663" name="Google Shape;663;p36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664" name="Google Shape;664;p3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665" name="Google Shape;665;p36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66" name="Google Shape;666;p36"/>
          <p:cNvSpPr txBox="1"/>
          <p:nvPr/>
        </p:nvSpPr>
        <p:spPr>
          <a:xfrm>
            <a:off x="1603900" y="4071850"/>
            <a:ext cx="68298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Select dataset, and hyperparameters for user’s model.</a:t>
            </a:r>
            <a:endParaRPr sz="1200" b="1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861" y="1250175"/>
            <a:ext cx="4182128" cy="264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11" y="1250200"/>
            <a:ext cx="4182128" cy="2643151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Final Project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Group 7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Object-Oriented Programming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678" name="Google Shape;678;p37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679" name="Google Shape;679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680" name="Google Shape;680;p37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81" name="Google Shape;681;p37"/>
          <p:cNvSpPr txBox="1"/>
          <p:nvPr/>
        </p:nvSpPr>
        <p:spPr>
          <a:xfrm>
            <a:off x="1603900" y="4071850"/>
            <a:ext cx="68298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This is a tab to show results after training (or existed model).</a:t>
            </a:r>
            <a:endParaRPr sz="1200" b="1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682" name="Google Shape;68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7736" y="1250175"/>
            <a:ext cx="4182128" cy="2643151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84" name="Google Shape;684;p37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Final Project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5" name="Google Shape;685;p37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Group 7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6" name="Google Shape;686;p37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Object-Oriented Programming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8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03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692" name="Google Shape;692;p38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/>
              <a:t>Workflow of the App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93" name="Google Shape;693;p38"/>
          <p:cNvSpPr txBox="1">
            <a:spLocks noGrp="1"/>
          </p:cNvSpPr>
          <p:nvPr>
            <p:ph type="subTitle" idx="1"/>
          </p:nvPr>
        </p:nvSpPr>
        <p:spPr>
          <a:xfrm>
            <a:off x="3038376" y="2448125"/>
            <a:ext cx="41445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The structure of the app &gt;</a:t>
            </a:r>
            <a:endParaRPr/>
          </a:p>
        </p:txBody>
      </p:sp>
      <p:sp>
        <p:nvSpPr>
          <p:cNvPr id="694" name="Google Shape;694;p38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95" name="Google Shape;695;p38"/>
          <p:cNvCxnSpPr>
            <a:endCxn id="694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97" name="Google Shape;697;p3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Final Project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98" name="Google Shape;698;p38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Group 7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99" name="Google Shape;699;p3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Object-Oriented Programming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9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 of hyperspectral imagery classifier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9"/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706" name="Google Shape;706;p39"/>
          <p:cNvCxnSpPr/>
          <p:nvPr/>
        </p:nvCxnSpPr>
        <p:spPr>
          <a:xfrm>
            <a:off x="1337875" y="1152525"/>
            <a:ext cx="0" cy="2781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7" name="Google Shape;7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29" y="1786625"/>
            <a:ext cx="3674132" cy="19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Final Project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10" name="Google Shape;710;p39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Group 7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11" name="Google Shape;711;p39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Object-Oriented Programming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0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10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 of our program architecture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0"/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8" name="Google Shape;718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719" name="Google Shape;7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836" y="1564850"/>
            <a:ext cx="3234324" cy="2571023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4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Final Project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21" name="Google Shape;721;p4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Group 7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22" name="Google Shape;722;p4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Object-Oriented Programming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1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 of the Trainer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1"/>
          <p:cNvSpPr txBox="1"/>
          <p:nvPr/>
        </p:nvSpPr>
        <p:spPr>
          <a:xfrm>
            <a:off x="1603900" y="4071850"/>
            <a:ext cx="68298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1200" b="1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9" name="Google Shape;729;p41"/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730" name="Google Shape;7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482" y="1437389"/>
            <a:ext cx="4381030" cy="23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32" name="Google Shape;732;p41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Final Project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33" name="Google Shape;733;p41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Group 7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34" name="Google Shape;734;p41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Object-Oriented Programming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 txBox="1">
            <a:spLocks noGrp="1"/>
          </p:cNvSpPr>
          <p:nvPr>
            <p:ph type="title"/>
          </p:nvPr>
        </p:nvSpPr>
        <p:spPr>
          <a:xfrm>
            <a:off x="1020150" y="589525"/>
            <a:ext cx="88362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the data from </a:t>
            </a:r>
            <a:r>
              <a:rPr lang="en">
                <a:solidFill>
                  <a:schemeClr val="accent2"/>
                </a:solidFill>
              </a:rPr>
              <a:t>‘Frontend’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40" name="Google Shape;740;p42"/>
          <p:cNvSpPr txBox="1"/>
          <p:nvPr/>
        </p:nvSpPr>
        <p:spPr>
          <a:xfrm>
            <a:off x="1911225" y="930800"/>
            <a:ext cx="5058600" cy="3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client_data={</a:t>
            </a:r>
            <a:endParaRPr sz="120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“dataset”:”indianpines”,</a:t>
            </a:r>
            <a:endParaRPr sz="120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“dim_reduce”:[“pca”,16],</a:t>
            </a:r>
            <a:endParaRPr sz="120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“algo”:”nn”,</a:t>
            </a:r>
            <a:endParaRPr sz="120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“hparams”:{</a:t>
            </a:r>
            <a:endParaRPr sz="120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“test_ratio”:0.2,</a:t>
            </a:r>
            <a:endParaRPr sz="120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“hidden_layers”:[256,128,64],</a:t>
            </a:r>
            <a:endParaRPr sz="120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“batch_size”:32,</a:t>
            </a:r>
            <a:endParaRPr sz="120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“n_epochs”:10,</a:t>
            </a:r>
            <a:endParaRPr sz="120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“optimizer”:”nadam”,</a:t>
            </a:r>
            <a:endParaRPr sz="120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“activation”:”relu”,</a:t>
            </a:r>
            <a:endParaRPr sz="120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“Learning_rate”:0.001</a:t>
            </a:r>
            <a:endParaRPr sz="120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20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20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42" name="Google Shape;742;p42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Final Project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43" name="Google Shape;743;p42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Group 7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44" name="Google Shape;744;p42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Object-Oriented Programming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4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624" y="1371600"/>
            <a:ext cx="3108959" cy="24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43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</a:t>
            </a:r>
            <a:r>
              <a:rPr lang="en">
                <a:solidFill>
                  <a:schemeClr val="accent2"/>
                </a:solidFill>
              </a:rPr>
              <a:t>‘Contribution’</a:t>
            </a:r>
            <a:r>
              <a:rPr lang="en"/>
              <a:t>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51" name="Google Shape;751;p43"/>
          <p:cNvSpPr txBox="1"/>
          <p:nvPr/>
        </p:nvSpPr>
        <p:spPr>
          <a:xfrm>
            <a:off x="4894350" y="1606875"/>
            <a:ext cx="41070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電機碩一 110318087 李芮翰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UI Design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2" name="Google Shape;752;p43"/>
          <p:cNvSpPr txBox="1"/>
          <p:nvPr/>
        </p:nvSpPr>
        <p:spPr>
          <a:xfrm>
            <a:off x="4894350" y="2250825"/>
            <a:ext cx="41070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電機碩一 110318094 梁仔弘 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Neural Network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3" name="Google Shape;753;p43"/>
          <p:cNvSpPr txBox="1"/>
          <p:nvPr/>
        </p:nvSpPr>
        <p:spPr>
          <a:xfrm>
            <a:off x="4894350" y="2894775"/>
            <a:ext cx="41070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電機碩一 110318167 尚衍容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SVM, KNN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4" name="Google Shape;754;p43"/>
          <p:cNvSpPr txBox="1"/>
          <p:nvPr/>
        </p:nvSpPr>
        <p:spPr>
          <a:xfrm>
            <a:off x="3098550" y="1695525"/>
            <a:ext cx="6843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33%</a:t>
            </a:r>
            <a:endParaRPr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5" name="Google Shape;755;p43"/>
          <p:cNvSpPr txBox="1"/>
          <p:nvPr/>
        </p:nvSpPr>
        <p:spPr>
          <a:xfrm>
            <a:off x="3098550" y="2339475"/>
            <a:ext cx="6843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33%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6" name="Google Shape;756;p43"/>
          <p:cNvSpPr txBox="1"/>
          <p:nvPr/>
        </p:nvSpPr>
        <p:spPr>
          <a:xfrm>
            <a:off x="3098550" y="2983425"/>
            <a:ext cx="6843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33%</a:t>
            </a:r>
            <a:endParaRPr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757" name="Google Shape;757;p43"/>
          <p:cNvCxnSpPr>
            <a:stCxn id="751" idx="1"/>
            <a:endCxn id="754" idx="3"/>
          </p:cNvCxnSpPr>
          <p:nvPr/>
        </p:nvCxnSpPr>
        <p:spPr>
          <a:xfrm rot="10800000">
            <a:off x="3782850" y="1899075"/>
            <a:ext cx="1111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43"/>
          <p:cNvCxnSpPr>
            <a:stCxn id="752" idx="1"/>
            <a:endCxn id="755" idx="3"/>
          </p:cNvCxnSpPr>
          <p:nvPr/>
        </p:nvCxnSpPr>
        <p:spPr>
          <a:xfrm rot="10800000">
            <a:off x="3782850" y="2543025"/>
            <a:ext cx="1111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9" name="Google Shape;759;p43"/>
          <p:cNvCxnSpPr>
            <a:stCxn id="753" idx="1"/>
            <a:endCxn id="756" idx="3"/>
          </p:cNvCxnSpPr>
          <p:nvPr/>
        </p:nvCxnSpPr>
        <p:spPr>
          <a:xfrm rot="10800000">
            <a:off x="3782850" y="3186975"/>
            <a:ext cx="1111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3"/>
          <p:cNvSpPr txBox="1"/>
          <p:nvPr/>
        </p:nvSpPr>
        <p:spPr>
          <a:xfrm>
            <a:off x="1603900" y="4071850"/>
            <a:ext cx="68298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1200" b="1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1" name="Google Shape;761;p43"/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762" name="Google Shape;762;p43"/>
          <p:cNvCxnSpPr/>
          <p:nvPr/>
        </p:nvCxnSpPr>
        <p:spPr>
          <a:xfrm>
            <a:off x="1337875" y="1152525"/>
            <a:ext cx="0" cy="2781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3" name="Google Shape;763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764" name="Google Shape;764;p43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Final Project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65" name="Google Shape;765;p43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Group 7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66" name="Google Shape;766;p43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Object-Oriented Programming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6"/>
          <p:cNvSpPr txBox="1">
            <a:spLocks noGrp="1"/>
          </p:cNvSpPr>
          <p:nvPr>
            <p:ph type="title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1" name="Google Shape;491;p26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Quickly run over of hyperspectral images &gt;</a:t>
            </a:r>
            <a:endParaRPr/>
          </a:p>
        </p:txBody>
      </p:sp>
      <p:sp>
        <p:nvSpPr>
          <p:cNvPr id="492" name="Google Shape;492;p26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373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Hyperspectral?</a:t>
            </a:r>
            <a:endParaRPr/>
          </a:p>
        </p:txBody>
      </p:sp>
      <p:sp>
        <p:nvSpPr>
          <p:cNvPr id="493" name="Google Shape;493;p26"/>
          <p:cNvSpPr txBox="1">
            <a:spLocks noGrp="1"/>
          </p:cNvSpPr>
          <p:nvPr>
            <p:ph type="title" idx="3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4" name="Google Shape;494;p26"/>
          <p:cNvSpPr txBox="1">
            <a:spLocks noGrp="1"/>
          </p:cNvSpPr>
          <p:nvPr>
            <p:ph type="subTitle" idx="4"/>
          </p:nvPr>
        </p:nvSpPr>
        <p:spPr>
          <a:xfrm>
            <a:off x="3722225" y="2755475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How to use and how it works &gt;</a:t>
            </a:r>
            <a:endParaRPr/>
          </a:p>
        </p:txBody>
      </p:sp>
      <p:sp>
        <p:nvSpPr>
          <p:cNvPr id="495" name="Google Shape;495;p26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</a:t>
            </a:r>
            <a:endParaRPr/>
          </a:p>
        </p:txBody>
      </p:sp>
      <p:sp>
        <p:nvSpPr>
          <p:cNvPr id="496" name="Google Shape;496;p26"/>
          <p:cNvSpPr txBox="1">
            <a:spLocks noGrp="1"/>
          </p:cNvSpPr>
          <p:nvPr>
            <p:ph type="title" idx="6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7" name="Google Shape;497;p26"/>
          <p:cNvSpPr txBox="1">
            <a:spLocks noGrp="1"/>
          </p:cNvSpPr>
          <p:nvPr>
            <p:ph type="subTitle" idx="7"/>
          </p:nvPr>
        </p:nvSpPr>
        <p:spPr>
          <a:xfrm>
            <a:off x="5114975" y="3738600"/>
            <a:ext cx="32418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The structure of the app &gt;</a:t>
            </a:r>
            <a:endParaRPr/>
          </a:p>
        </p:txBody>
      </p:sp>
      <p:sp>
        <p:nvSpPr>
          <p:cNvPr id="498" name="Google Shape;498;p26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of the App</a:t>
            </a:r>
            <a:endParaRPr/>
          </a:p>
        </p:txBody>
      </p:sp>
      <p:sp>
        <p:nvSpPr>
          <p:cNvPr id="499" name="Google Shape;499;p26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accent2"/>
                </a:solidFill>
              </a:rPr>
              <a:t>‘Contents’</a:t>
            </a:r>
            <a:r>
              <a:rPr lang="en"/>
              <a:t>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500" name="Google Shape;500;p26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501" name="Google Shape;501;p2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02" name="Google Shape;502;p26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3" name="Google Shape;503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04" name="Google Shape;504;p26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Final Project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05" name="Google Shape;505;p26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Group 7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06" name="Google Shape;506;p26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Object-Oriented Programming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7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01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512" name="Google Shape;512;p27"/>
          <p:cNvSpPr txBox="1">
            <a:spLocks noGrp="1"/>
          </p:cNvSpPr>
          <p:nvPr>
            <p:ph type="title" idx="2"/>
          </p:nvPr>
        </p:nvSpPr>
        <p:spPr>
          <a:xfrm>
            <a:off x="2605802" y="1846625"/>
            <a:ext cx="6077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>
                <a:solidFill>
                  <a:schemeClr val="accent1"/>
                </a:solidFill>
              </a:rPr>
              <a:t>What is Hyperspectral?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Quickly run over of hyperspectral images &gt;</a:t>
            </a:r>
            <a:endParaRPr/>
          </a:p>
        </p:txBody>
      </p:sp>
      <p:sp>
        <p:nvSpPr>
          <p:cNvPr id="514" name="Google Shape;514;p27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15" name="Google Shape;515;p27"/>
          <p:cNvCxnSpPr>
            <a:endCxn id="514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" name="Google Shape;516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17" name="Google Shape;517;p27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Final Project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18" name="Google Shape;518;p27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Group 7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19" name="Google Shape;519;p27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Object-Oriented Programming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8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</a:t>
            </a:r>
            <a:r>
              <a:rPr lang="en">
                <a:solidFill>
                  <a:schemeClr val="accent2"/>
                </a:solidFill>
              </a:rPr>
              <a:t>‘Hyperspectral image’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525" name="Google Shape;525;p28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526" name="Google Shape;526;p28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27" name="Google Shape;527;p28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8" name="Google Shape;528;p28"/>
          <p:cNvSpPr txBox="1"/>
          <p:nvPr/>
        </p:nvSpPr>
        <p:spPr>
          <a:xfrm>
            <a:off x="1603900" y="4071850"/>
            <a:ext cx="68298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8FAFB"/>
                </a:solidFill>
                <a:latin typeface="Fira Code"/>
                <a:ea typeface="Fira Code"/>
                <a:cs typeface="Fira Code"/>
                <a:sym typeface="Fira Code"/>
              </a:rPr>
              <a:t>Humans can process three channels of colour , while mantis shrimps perceive the world through 12 channels of colour, and can detect UV and polarised light.</a:t>
            </a:r>
            <a:endParaRPr sz="1200">
              <a:solidFill>
                <a:srgbClr val="F8FAF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529" name="Google Shape;5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899" y="1394725"/>
            <a:ext cx="3406400" cy="22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700" y="1394700"/>
            <a:ext cx="3406401" cy="2268677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532" name="Google Shape;532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Final Project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33" name="Google Shape;533;p28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Group 7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34" name="Google Shape;53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Object-Oriented Programming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9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</a:t>
            </a:r>
            <a:r>
              <a:rPr lang="en">
                <a:solidFill>
                  <a:schemeClr val="accent2"/>
                </a:solidFill>
              </a:rPr>
              <a:t>‘Hyperspectral image’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540" name="Google Shape;540;p29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541" name="Google Shape;54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42" name="Google Shape;542;p29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3" name="Google Shape;543;p29"/>
          <p:cNvSpPr txBox="1"/>
          <p:nvPr/>
        </p:nvSpPr>
        <p:spPr>
          <a:xfrm>
            <a:off x="1603900" y="4071850"/>
            <a:ext cx="68298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8FAFB"/>
                </a:solidFill>
                <a:latin typeface="Fira Code"/>
                <a:ea typeface="Fira Code"/>
                <a:cs typeface="Fira Code"/>
                <a:sym typeface="Fira Code"/>
              </a:rPr>
              <a:t>Combines the benefit of the mantis shrimp eye and huge processing power of computer to analyzes the spectrum.</a:t>
            </a:r>
            <a:endParaRPr sz="1200">
              <a:solidFill>
                <a:srgbClr val="F8FAF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4" name="Google Shape;544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Final Project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Group 7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47" name="Google Shape;547;p29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Object-Oriented Programming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548" name="Google Shape;5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213" y="1572175"/>
            <a:ext cx="3314533" cy="20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351" y="1572175"/>
            <a:ext cx="3314523" cy="2029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0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</a:t>
            </a:r>
            <a:r>
              <a:rPr lang="en">
                <a:solidFill>
                  <a:schemeClr val="accent2"/>
                </a:solidFill>
              </a:rPr>
              <a:t>‘Hyperspectral image’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555" name="Google Shape;555;p30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556" name="Google Shape;556;p30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57" name="Google Shape;557;p30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8" name="Google Shape;558;p30"/>
          <p:cNvSpPr txBox="1"/>
          <p:nvPr/>
        </p:nvSpPr>
        <p:spPr>
          <a:xfrm>
            <a:off x="1680100" y="3919450"/>
            <a:ext cx="68298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Hyperspectral imaging allows us to obtain additional information the human eye cannot see.</a:t>
            </a:r>
            <a:endParaRPr sz="1200" b="1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559" name="Google Shape;5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025" y="1412988"/>
            <a:ext cx="4314625" cy="21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61" name="Google Shape;561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Final Project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62" name="Google Shape;562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Group 7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63" name="Google Shape;563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Object-Oriented Programming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564" name="Google Shape;5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2150" y="1389375"/>
            <a:ext cx="3035025" cy="2153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1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</a:t>
            </a:r>
            <a:r>
              <a:rPr lang="en">
                <a:solidFill>
                  <a:schemeClr val="accent2"/>
                </a:solidFill>
              </a:rPr>
              <a:t>‘Application’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570" name="Google Shape;570;p31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571" name="Google Shape;571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72" name="Google Shape;572;p31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3" name="Google Shape;573;p31"/>
          <p:cNvSpPr txBox="1"/>
          <p:nvPr/>
        </p:nvSpPr>
        <p:spPr>
          <a:xfrm>
            <a:off x="1603900" y="4071850"/>
            <a:ext cx="68298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8FAFB"/>
                </a:solidFill>
                <a:latin typeface="Fira Code"/>
                <a:ea typeface="Fira Code"/>
                <a:cs typeface="Fira Code"/>
                <a:sym typeface="Fira Code"/>
              </a:rPr>
              <a:t>Remote sensing, Environmental Monitoring ,Food</a:t>
            </a:r>
            <a:endParaRPr sz="1200" b="1">
              <a:solidFill>
                <a:srgbClr val="F8FAF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574" name="Google Shape;5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125" y="1276300"/>
            <a:ext cx="3524200" cy="26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1"/>
          <p:cNvPicPr preferRelativeResize="0"/>
          <p:nvPr/>
        </p:nvPicPr>
        <p:blipFill rotWithShape="1">
          <a:blip r:embed="rId4">
            <a:alphaModFix/>
          </a:blip>
          <a:srcRect l="43295" t="3807" r="17081" b="7026"/>
          <a:stretch/>
        </p:blipFill>
        <p:spPr>
          <a:xfrm>
            <a:off x="5419525" y="1276300"/>
            <a:ext cx="2553250" cy="26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77" name="Google Shape;577;p31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Final Project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78" name="Google Shape;578;p31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Group 7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79" name="Google Shape;579;p31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Object-Oriented Programming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2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02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585" name="Google Shape;585;p32"/>
          <p:cNvSpPr txBox="1">
            <a:spLocks noGrp="1"/>
          </p:cNvSpPr>
          <p:nvPr>
            <p:ph type="title" idx="2"/>
          </p:nvPr>
        </p:nvSpPr>
        <p:spPr>
          <a:xfrm>
            <a:off x="2605802" y="1846625"/>
            <a:ext cx="6077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>
                <a:solidFill>
                  <a:schemeClr val="lt2"/>
                </a:solidFill>
              </a:rPr>
              <a:t>Main Features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86" name="Google Shape;586;p32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How to use and how it works &gt;</a:t>
            </a:r>
            <a:endParaRPr/>
          </a:p>
        </p:txBody>
      </p:sp>
      <p:sp>
        <p:nvSpPr>
          <p:cNvPr id="587" name="Google Shape;587;p32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88" name="Google Shape;588;p32"/>
          <p:cNvCxnSpPr>
            <a:endCxn id="587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90" name="Google Shape;590;p32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Final Project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91" name="Google Shape;591;p32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Group 7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92" name="Google Shape;592;p32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Object-Oriented Programming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3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</a:t>
            </a:r>
            <a:r>
              <a:rPr lang="en">
                <a:solidFill>
                  <a:schemeClr val="accent2"/>
                </a:solidFill>
              </a:rPr>
              <a:t>‘Goals’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598" name="Google Shape;598;p33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599" name="Google Shape;599;p33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600" name="Google Shape;600;p33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1" name="Google Shape;601;p33"/>
          <p:cNvSpPr txBox="1"/>
          <p:nvPr/>
        </p:nvSpPr>
        <p:spPr>
          <a:xfrm>
            <a:off x="1642225" y="1276475"/>
            <a:ext cx="6133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Train a model to classify with ease.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2" name="Google Shape;602;p33"/>
          <p:cNvSpPr txBox="1"/>
          <p:nvPr/>
        </p:nvSpPr>
        <p:spPr>
          <a:xfrm>
            <a:off x="1642225" y="2830275"/>
            <a:ext cx="5366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Visualize classification results.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3" name="Google Shape;603;p33"/>
          <p:cNvSpPr txBox="1"/>
          <p:nvPr/>
        </p:nvSpPr>
        <p:spPr>
          <a:xfrm>
            <a:off x="2575625" y="1865375"/>
            <a:ext cx="45720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Train a model to perform classification on hyperspectral images.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4" name="Google Shape;604;p33"/>
          <p:cNvSpPr txBox="1"/>
          <p:nvPr/>
        </p:nvSpPr>
        <p:spPr>
          <a:xfrm>
            <a:off x="2575625" y="3307600"/>
            <a:ext cx="45720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Visualize model’s performance instead of boring statistics.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5" name="Google Shape;605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606" name="Google Shape;606;p33"/>
          <p:cNvGrpSpPr/>
          <p:nvPr/>
        </p:nvGrpSpPr>
        <p:grpSpPr>
          <a:xfrm>
            <a:off x="2177850" y="2036887"/>
            <a:ext cx="320143" cy="392581"/>
            <a:chOff x="3086313" y="2877049"/>
            <a:chExt cx="320143" cy="392581"/>
          </a:xfrm>
        </p:grpSpPr>
        <p:sp>
          <p:nvSpPr>
            <p:cNvPr id="607" name="Google Shape;607;p33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33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Final Project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620" name="Google Shape;620;p33"/>
          <p:cNvGrpSpPr/>
          <p:nvPr/>
        </p:nvGrpSpPr>
        <p:grpSpPr>
          <a:xfrm>
            <a:off x="2159227" y="3436549"/>
            <a:ext cx="357408" cy="357408"/>
            <a:chOff x="6608877" y="3353074"/>
            <a:chExt cx="357408" cy="357408"/>
          </a:xfrm>
        </p:grpSpPr>
        <p:sp>
          <p:nvSpPr>
            <p:cNvPr id="621" name="Google Shape;621;p33"/>
            <p:cNvSpPr/>
            <p:nvPr/>
          </p:nvSpPr>
          <p:spPr>
            <a:xfrm>
              <a:off x="6608877" y="3353074"/>
              <a:ext cx="357408" cy="357408"/>
            </a:xfrm>
            <a:custGeom>
              <a:avLst/>
              <a:gdLst/>
              <a:ahLst/>
              <a:cxnLst/>
              <a:rect l="l" t="t" r="r" b="b"/>
              <a:pathLst>
                <a:path w="11169" h="11169" extrusionOk="0">
                  <a:moveTo>
                    <a:pt x="357" y="5049"/>
                  </a:moveTo>
                  <a:lnTo>
                    <a:pt x="477" y="5215"/>
                  </a:lnTo>
                  <a:cubicBezTo>
                    <a:pt x="536" y="5287"/>
                    <a:pt x="619" y="5334"/>
                    <a:pt x="703" y="5346"/>
                  </a:cubicBezTo>
                  <a:lnTo>
                    <a:pt x="750" y="5346"/>
                  </a:lnTo>
                  <a:lnTo>
                    <a:pt x="619" y="6001"/>
                  </a:lnTo>
                  <a:cubicBezTo>
                    <a:pt x="584" y="6132"/>
                    <a:pt x="596" y="6251"/>
                    <a:pt x="643" y="6382"/>
                  </a:cubicBezTo>
                  <a:lnTo>
                    <a:pt x="988" y="7311"/>
                  </a:lnTo>
                  <a:cubicBezTo>
                    <a:pt x="988" y="7323"/>
                    <a:pt x="1000" y="7359"/>
                    <a:pt x="1000" y="7370"/>
                  </a:cubicBezTo>
                  <a:lnTo>
                    <a:pt x="1012" y="8156"/>
                  </a:lnTo>
                  <a:cubicBezTo>
                    <a:pt x="560" y="7370"/>
                    <a:pt x="334" y="6489"/>
                    <a:pt x="334" y="5585"/>
                  </a:cubicBezTo>
                  <a:cubicBezTo>
                    <a:pt x="334" y="5406"/>
                    <a:pt x="346" y="5227"/>
                    <a:pt x="357" y="5049"/>
                  </a:cubicBezTo>
                  <a:close/>
                  <a:moveTo>
                    <a:pt x="5537" y="405"/>
                  </a:moveTo>
                  <a:cubicBezTo>
                    <a:pt x="6525" y="405"/>
                    <a:pt x="7477" y="667"/>
                    <a:pt x="8299" y="1179"/>
                  </a:cubicBezTo>
                  <a:lnTo>
                    <a:pt x="7656" y="1608"/>
                  </a:lnTo>
                  <a:cubicBezTo>
                    <a:pt x="7596" y="1655"/>
                    <a:pt x="7561" y="1727"/>
                    <a:pt x="7596" y="1798"/>
                  </a:cubicBezTo>
                  <a:lnTo>
                    <a:pt x="7763" y="2251"/>
                  </a:lnTo>
                  <a:lnTo>
                    <a:pt x="7763" y="2263"/>
                  </a:lnTo>
                  <a:lnTo>
                    <a:pt x="7585" y="2334"/>
                  </a:lnTo>
                  <a:cubicBezTo>
                    <a:pt x="7406" y="2394"/>
                    <a:pt x="7287" y="2560"/>
                    <a:pt x="7251" y="2751"/>
                  </a:cubicBezTo>
                  <a:lnTo>
                    <a:pt x="6751" y="3037"/>
                  </a:lnTo>
                  <a:cubicBezTo>
                    <a:pt x="6703" y="3060"/>
                    <a:pt x="6668" y="3108"/>
                    <a:pt x="6656" y="3168"/>
                  </a:cubicBezTo>
                  <a:lnTo>
                    <a:pt x="6549" y="4132"/>
                  </a:lnTo>
                  <a:lnTo>
                    <a:pt x="6418" y="4180"/>
                  </a:lnTo>
                  <a:cubicBezTo>
                    <a:pt x="6334" y="4215"/>
                    <a:pt x="6287" y="4299"/>
                    <a:pt x="6311" y="4394"/>
                  </a:cubicBezTo>
                  <a:cubicBezTo>
                    <a:pt x="6346" y="4465"/>
                    <a:pt x="6406" y="4489"/>
                    <a:pt x="6465" y="4489"/>
                  </a:cubicBezTo>
                  <a:cubicBezTo>
                    <a:pt x="6477" y="4489"/>
                    <a:pt x="6489" y="4489"/>
                    <a:pt x="6525" y="4477"/>
                  </a:cubicBezTo>
                  <a:lnTo>
                    <a:pt x="6763" y="4406"/>
                  </a:lnTo>
                  <a:cubicBezTo>
                    <a:pt x="6823" y="4394"/>
                    <a:pt x="6870" y="4334"/>
                    <a:pt x="6870" y="4275"/>
                  </a:cubicBezTo>
                  <a:lnTo>
                    <a:pt x="6965" y="3287"/>
                  </a:lnTo>
                  <a:lnTo>
                    <a:pt x="7227" y="3156"/>
                  </a:lnTo>
                  <a:lnTo>
                    <a:pt x="7204" y="3441"/>
                  </a:lnTo>
                  <a:cubicBezTo>
                    <a:pt x="7204" y="3525"/>
                    <a:pt x="7263" y="3596"/>
                    <a:pt x="7358" y="3620"/>
                  </a:cubicBezTo>
                  <a:lnTo>
                    <a:pt x="7370" y="3620"/>
                  </a:lnTo>
                  <a:cubicBezTo>
                    <a:pt x="7465" y="3620"/>
                    <a:pt x="7537" y="3560"/>
                    <a:pt x="7537" y="3465"/>
                  </a:cubicBezTo>
                  <a:lnTo>
                    <a:pt x="7585" y="2822"/>
                  </a:lnTo>
                  <a:cubicBezTo>
                    <a:pt x="7585" y="2751"/>
                    <a:pt x="7644" y="2691"/>
                    <a:pt x="7692" y="2667"/>
                  </a:cubicBezTo>
                  <a:lnTo>
                    <a:pt x="7882" y="2584"/>
                  </a:lnTo>
                  <a:cubicBezTo>
                    <a:pt x="8037" y="2525"/>
                    <a:pt x="8132" y="2334"/>
                    <a:pt x="8073" y="2156"/>
                  </a:cubicBezTo>
                  <a:lnTo>
                    <a:pt x="7954" y="1834"/>
                  </a:lnTo>
                  <a:lnTo>
                    <a:pt x="8608" y="1394"/>
                  </a:lnTo>
                  <a:cubicBezTo>
                    <a:pt x="8847" y="1560"/>
                    <a:pt x="9073" y="1751"/>
                    <a:pt x="9275" y="1965"/>
                  </a:cubicBezTo>
                  <a:cubicBezTo>
                    <a:pt x="10275" y="2965"/>
                    <a:pt x="10811" y="4275"/>
                    <a:pt x="10811" y="5680"/>
                  </a:cubicBezTo>
                  <a:cubicBezTo>
                    <a:pt x="10811" y="7097"/>
                    <a:pt x="10287" y="8311"/>
                    <a:pt x="9287" y="9299"/>
                  </a:cubicBezTo>
                  <a:cubicBezTo>
                    <a:pt x="8299" y="10299"/>
                    <a:pt x="6989" y="10835"/>
                    <a:pt x="5572" y="10835"/>
                  </a:cubicBezTo>
                  <a:cubicBezTo>
                    <a:pt x="4156" y="10835"/>
                    <a:pt x="2846" y="10287"/>
                    <a:pt x="1846" y="9299"/>
                  </a:cubicBezTo>
                  <a:cubicBezTo>
                    <a:pt x="1655" y="9109"/>
                    <a:pt x="1477" y="8906"/>
                    <a:pt x="1310" y="8680"/>
                  </a:cubicBezTo>
                  <a:lnTo>
                    <a:pt x="1286" y="7370"/>
                  </a:lnTo>
                  <a:cubicBezTo>
                    <a:pt x="1286" y="7311"/>
                    <a:pt x="1274" y="7251"/>
                    <a:pt x="1250" y="7204"/>
                  </a:cubicBezTo>
                  <a:lnTo>
                    <a:pt x="917" y="6287"/>
                  </a:lnTo>
                  <a:cubicBezTo>
                    <a:pt x="881" y="6227"/>
                    <a:pt x="881" y="6144"/>
                    <a:pt x="893" y="6085"/>
                  </a:cubicBezTo>
                  <a:lnTo>
                    <a:pt x="1096" y="5156"/>
                  </a:lnTo>
                  <a:lnTo>
                    <a:pt x="1393" y="4918"/>
                  </a:lnTo>
                  <a:cubicBezTo>
                    <a:pt x="1429" y="4882"/>
                    <a:pt x="1453" y="4834"/>
                    <a:pt x="1453" y="4799"/>
                  </a:cubicBezTo>
                  <a:lnTo>
                    <a:pt x="1453" y="4442"/>
                  </a:lnTo>
                  <a:lnTo>
                    <a:pt x="1846" y="4465"/>
                  </a:lnTo>
                  <a:lnTo>
                    <a:pt x="2179" y="5418"/>
                  </a:lnTo>
                  <a:cubicBezTo>
                    <a:pt x="2203" y="5513"/>
                    <a:pt x="2286" y="5596"/>
                    <a:pt x="2358" y="5644"/>
                  </a:cubicBezTo>
                  <a:cubicBezTo>
                    <a:pt x="2420" y="5679"/>
                    <a:pt x="2479" y="5697"/>
                    <a:pt x="2540" y="5697"/>
                  </a:cubicBezTo>
                  <a:cubicBezTo>
                    <a:pt x="2584" y="5697"/>
                    <a:pt x="2629" y="5688"/>
                    <a:pt x="2679" y="5668"/>
                  </a:cubicBezTo>
                  <a:cubicBezTo>
                    <a:pt x="2786" y="5644"/>
                    <a:pt x="2882" y="5573"/>
                    <a:pt x="2941" y="5465"/>
                  </a:cubicBezTo>
                  <a:lnTo>
                    <a:pt x="3144" y="5037"/>
                  </a:lnTo>
                  <a:lnTo>
                    <a:pt x="3536" y="4763"/>
                  </a:lnTo>
                  <a:cubicBezTo>
                    <a:pt x="3565" y="4739"/>
                    <a:pt x="3602" y="4727"/>
                    <a:pt x="3639" y="4727"/>
                  </a:cubicBezTo>
                  <a:cubicBezTo>
                    <a:pt x="3694" y="4727"/>
                    <a:pt x="3751" y="4754"/>
                    <a:pt x="3786" y="4811"/>
                  </a:cubicBezTo>
                  <a:lnTo>
                    <a:pt x="4227" y="5406"/>
                  </a:lnTo>
                  <a:cubicBezTo>
                    <a:pt x="4263" y="5430"/>
                    <a:pt x="4310" y="5465"/>
                    <a:pt x="4346" y="5465"/>
                  </a:cubicBezTo>
                  <a:lnTo>
                    <a:pt x="4525" y="5477"/>
                  </a:lnTo>
                  <a:cubicBezTo>
                    <a:pt x="4525" y="5477"/>
                    <a:pt x="4548" y="5477"/>
                    <a:pt x="4548" y="5489"/>
                  </a:cubicBezTo>
                  <a:lnTo>
                    <a:pt x="4751" y="6204"/>
                  </a:lnTo>
                  <a:cubicBezTo>
                    <a:pt x="4763" y="6287"/>
                    <a:pt x="4846" y="6323"/>
                    <a:pt x="4918" y="6323"/>
                  </a:cubicBezTo>
                  <a:lnTo>
                    <a:pt x="4965" y="6323"/>
                  </a:lnTo>
                  <a:cubicBezTo>
                    <a:pt x="5049" y="6299"/>
                    <a:pt x="5096" y="6204"/>
                    <a:pt x="5060" y="6120"/>
                  </a:cubicBezTo>
                  <a:lnTo>
                    <a:pt x="4977" y="5835"/>
                  </a:lnTo>
                  <a:lnTo>
                    <a:pt x="5299" y="5715"/>
                  </a:lnTo>
                  <a:cubicBezTo>
                    <a:pt x="5513" y="5644"/>
                    <a:pt x="5656" y="5418"/>
                    <a:pt x="5632" y="5192"/>
                  </a:cubicBezTo>
                  <a:lnTo>
                    <a:pt x="5596" y="4751"/>
                  </a:lnTo>
                  <a:lnTo>
                    <a:pt x="5870" y="4656"/>
                  </a:lnTo>
                  <a:cubicBezTo>
                    <a:pt x="5953" y="4632"/>
                    <a:pt x="6001" y="4537"/>
                    <a:pt x="5977" y="4453"/>
                  </a:cubicBezTo>
                  <a:cubicBezTo>
                    <a:pt x="5949" y="4377"/>
                    <a:pt x="5890" y="4339"/>
                    <a:pt x="5818" y="4339"/>
                  </a:cubicBezTo>
                  <a:cubicBezTo>
                    <a:pt x="5801" y="4339"/>
                    <a:pt x="5782" y="4342"/>
                    <a:pt x="5763" y="4346"/>
                  </a:cubicBezTo>
                  <a:lnTo>
                    <a:pt x="5382" y="4477"/>
                  </a:lnTo>
                  <a:cubicBezTo>
                    <a:pt x="5299" y="4513"/>
                    <a:pt x="5263" y="4572"/>
                    <a:pt x="5275" y="4644"/>
                  </a:cubicBezTo>
                  <a:lnTo>
                    <a:pt x="5322" y="5215"/>
                  </a:lnTo>
                  <a:cubicBezTo>
                    <a:pt x="5322" y="5299"/>
                    <a:pt x="5275" y="5370"/>
                    <a:pt x="5203" y="5406"/>
                  </a:cubicBezTo>
                  <a:lnTo>
                    <a:pt x="4906" y="5525"/>
                  </a:lnTo>
                  <a:lnTo>
                    <a:pt x="4870" y="5418"/>
                  </a:lnTo>
                  <a:cubicBezTo>
                    <a:pt x="4822" y="5287"/>
                    <a:pt x="4703" y="5180"/>
                    <a:pt x="4572" y="5180"/>
                  </a:cubicBezTo>
                  <a:lnTo>
                    <a:pt x="4465" y="5168"/>
                  </a:lnTo>
                  <a:lnTo>
                    <a:pt x="4072" y="4632"/>
                  </a:lnTo>
                  <a:cubicBezTo>
                    <a:pt x="3973" y="4497"/>
                    <a:pt x="3822" y="4425"/>
                    <a:pt x="3669" y="4425"/>
                  </a:cubicBezTo>
                  <a:cubicBezTo>
                    <a:pt x="3565" y="4425"/>
                    <a:pt x="3461" y="4458"/>
                    <a:pt x="3370" y="4525"/>
                  </a:cubicBezTo>
                  <a:lnTo>
                    <a:pt x="2941" y="4823"/>
                  </a:lnTo>
                  <a:cubicBezTo>
                    <a:pt x="2905" y="4834"/>
                    <a:pt x="2893" y="4846"/>
                    <a:pt x="2882" y="4882"/>
                  </a:cubicBezTo>
                  <a:lnTo>
                    <a:pt x="2643" y="5346"/>
                  </a:lnTo>
                  <a:cubicBezTo>
                    <a:pt x="2620" y="5370"/>
                    <a:pt x="2596" y="5382"/>
                    <a:pt x="2596" y="5382"/>
                  </a:cubicBezTo>
                  <a:cubicBezTo>
                    <a:pt x="2588" y="5382"/>
                    <a:pt x="2569" y="5393"/>
                    <a:pt x="2554" y="5393"/>
                  </a:cubicBezTo>
                  <a:cubicBezTo>
                    <a:pt x="2547" y="5393"/>
                    <a:pt x="2540" y="5390"/>
                    <a:pt x="2536" y="5382"/>
                  </a:cubicBezTo>
                  <a:cubicBezTo>
                    <a:pt x="2524" y="5370"/>
                    <a:pt x="2501" y="5358"/>
                    <a:pt x="2501" y="5346"/>
                  </a:cubicBezTo>
                  <a:lnTo>
                    <a:pt x="2131" y="4287"/>
                  </a:lnTo>
                  <a:cubicBezTo>
                    <a:pt x="2120" y="4227"/>
                    <a:pt x="2060" y="4180"/>
                    <a:pt x="1989" y="4180"/>
                  </a:cubicBezTo>
                  <a:lnTo>
                    <a:pt x="1369" y="4132"/>
                  </a:lnTo>
                  <a:lnTo>
                    <a:pt x="1167" y="3858"/>
                  </a:lnTo>
                  <a:cubicBezTo>
                    <a:pt x="1132" y="3809"/>
                    <a:pt x="1085" y="3785"/>
                    <a:pt x="1038" y="3785"/>
                  </a:cubicBezTo>
                  <a:cubicBezTo>
                    <a:pt x="1005" y="3785"/>
                    <a:pt x="971" y="3798"/>
                    <a:pt x="941" y="3822"/>
                  </a:cubicBezTo>
                  <a:cubicBezTo>
                    <a:pt x="869" y="3882"/>
                    <a:pt x="858" y="3977"/>
                    <a:pt x="917" y="4049"/>
                  </a:cubicBezTo>
                  <a:lnTo>
                    <a:pt x="1131" y="4346"/>
                  </a:lnTo>
                  <a:lnTo>
                    <a:pt x="1131" y="4751"/>
                  </a:lnTo>
                  <a:lnTo>
                    <a:pt x="715" y="5073"/>
                  </a:lnTo>
                  <a:lnTo>
                    <a:pt x="691" y="5073"/>
                  </a:lnTo>
                  <a:lnTo>
                    <a:pt x="381" y="4656"/>
                  </a:lnTo>
                  <a:cubicBezTo>
                    <a:pt x="500" y="4001"/>
                    <a:pt x="750" y="3394"/>
                    <a:pt x="1096" y="2846"/>
                  </a:cubicBezTo>
                  <a:lnTo>
                    <a:pt x="1310" y="3179"/>
                  </a:lnTo>
                  <a:cubicBezTo>
                    <a:pt x="1346" y="3227"/>
                    <a:pt x="1405" y="3263"/>
                    <a:pt x="1453" y="3263"/>
                  </a:cubicBezTo>
                  <a:cubicBezTo>
                    <a:pt x="1477" y="3263"/>
                    <a:pt x="1512" y="3239"/>
                    <a:pt x="1536" y="3227"/>
                  </a:cubicBezTo>
                  <a:cubicBezTo>
                    <a:pt x="1608" y="3179"/>
                    <a:pt x="1631" y="3084"/>
                    <a:pt x="1584" y="3001"/>
                  </a:cubicBezTo>
                  <a:lnTo>
                    <a:pt x="1286" y="2560"/>
                  </a:lnTo>
                  <a:cubicBezTo>
                    <a:pt x="1453" y="2334"/>
                    <a:pt x="1631" y="2132"/>
                    <a:pt x="1822" y="1929"/>
                  </a:cubicBezTo>
                  <a:cubicBezTo>
                    <a:pt x="2822" y="941"/>
                    <a:pt x="4132" y="405"/>
                    <a:pt x="5537" y="405"/>
                  </a:cubicBezTo>
                  <a:close/>
                  <a:moveTo>
                    <a:pt x="5584" y="0"/>
                  </a:moveTo>
                  <a:cubicBezTo>
                    <a:pt x="4096" y="0"/>
                    <a:pt x="2703" y="584"/>
                    <a:pt x="1643" y="1644"/>
                  </a:cubicBezTo>
                  <a:cubicBezTo>
                    <a:pt x="584" y="2691"/>
                    <a:pt x="0" y="4096"/>
                    <a:pt x="0" y="5585"/>
                  </a:cubicBezTo>
                  <a:cubicBezTo>
                    <a:pt x="0" y="7073"/>
                    <a:pt x="584" y="8466"/>
                    <a:pt x="1643" y="9525"/>
                  </a:cubicBezTo>
                  <a:cubicBezTo>
                    <a:pt x="2703" y="10585"/>
                    <a:pt x="4096" y="11169"/>
                    <a:pt x="5584" y="11169"/>
                  </a:cubicBezTo>
                  <a:cubicBezTo>
                    <a:pt x="7073" y="11169"/>
                    <a:pt x="8478" y="10585"/>
                    <a:pt x="9525" y="9525"/>
                  </a:cubicBezTo>
                  <a:cubicBezTo>
                    <a:pt x="10585" y="8466"/>
                    <a:pt x="11168" y="7073"/>
                    <a:pt x="11168" y="5585"/>
                  </a:cubicBezTo>
                  <a:cubicBezTo>
                    <a:pt x="11168" y="4096"/>
                    <a:pt x="10585" y="2691"/>
                    <a:pt x="9525" y="1644"/>
                  </a:cubicBezTo>
                  <a:cubicBezTo>
                    <a:pt x="8478" y="584"/>
                    <a:pt x="7073" y="0"/>
                    <a:pt x="5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6770029" y="3565170"/>
              <a:ext cx="44608" cy="27968"/>
            </a:xfrm>
            <a:custGeom>
              <a:avLst/>
              <a:gdLst/>
              <a:ahLst/>
              <a:cxnLst/>
              <a:rect l="l" t="t" r="r" b="b"/>
              <a:pathLst>
                <a:path w="1394" h="874" extrusionOk="0">
                  <a:moveTo>
                    <a:pt x="166" y="1"/>
                  </a:moveTo>
                  <a:cubicBezTo>
                    <a:pt x="121" y="1"/>
                    <a:pt x="80" y="19"/>
                    <a:pt x="60" y="52"/>
                  </a:cubicBezTo>
                  <a:cubicBezTo>
                    <a:pt x="1" y="135"/>
                    <a:pt x="13" y="230"/>
                    <a:pt x="72" y="278"/>
                  </a:cubicBezTo>
                  <a:lnTo>
                    <a:pt x="620" y="742"/>
                  </a:lnTo>
                  <a:cubicBezTo>
                    <a:pt x="715" y="814"/>
                    <a:pt x="798" y="850"/>
                    <a:pt x="917" y="862"/>
                  </a:cubicBezTo>
                  <a:lnTo>
                    <a:pt x="1215" y="873"/>
                  </a:lnTo>
                  <a:lnTo>
                    <a:pt x="1227" y="873"/>
                  </a:lnTo>
                  <a:cubicBezTo>
                    <a:pt x="1322" y="873"/>
                    <a:pt x="1394" y="814"/>
                    <a:pt x="1394" y="731"/>
                  </a:cubicBezTo>
                  <a:cubicBezTo>
                    <a:pt x="1394" y="647"/>
                    <a:pt x="1322" y="576"/>
                    <a:pt x="1239" y="564"/>
                  </a:cubicBezTo>
                  <a:lnTo>
                    <a:pt x="941" y="552"/>
                  </a:lnTo>
                  <a:cubicBezTo>
                    <a:pt x="894" y="552"/>
                    <a:pt x="858" y="528"/>
                    <a:pt x="834" y="504"/>
                  </a:cubicBezTo>
                  <a:lnTo>
                    <a:pt x="274" y="40"/>
                  </a:lnTo>
                  <a:cubicBezTo>
                    <a:pt x="242" y="13"/>
                    <a:pt x="203" y="1"/>
                    <a:pt x="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6859949" y="3437074"/>
              <a:ext cx="24416" cy="31840"/>
            </a:xfrm>
            <a:custGeom>
              <a:avLst/>
              <a:gdLst/>
              <a:ahLst/>
              <a:cxnLst/>
              <a:rect l="l" t="t" r="r" b="b"/>
              <a:pathLst>
                <a:path w="763" h="995" extrusionOk="0">
                  <a:moveTo>
                    <a:pt x="583" y="1"/>
                  </a:moveTo>
                  <a:cubicBezTo>
                    <a:pt x="509" y="1"/>
                    <a:pt x="447" y="45"/>
                    <a:pt x="417" y="114"/>
                  </a:cubicBezTo>
                  <a:lnTo>
                    <a:pt x="334" y="400"/>
                  </a:lnTo>
                  <a:lnTo>
                    <a:pt x="60" y="745"/>
                  </a:lnTo>
                  <a:cubicBezTo>
                    <a:pt x="0" y="816"/>
                    <a:pt x="12" y="924"/>
                    <a:pt x="96" y="959"/>
                  </a:cubicBezTo>
                  <a:cubicBezTo>
                    <a:pt x="120" y="995"/>
                    <a:pt x="155" y="995"/>
                    <a:pt x="191" y="995"/>
                  </a:cubicBezTo>
                  <a:cubicBezTo>
                    <a:pt x="239" y="995"/>
                    <a:pt x="298" y="983"/>
                    <a:pt x="334" y="935"/>
                  </a:cubicBezTo>
                  <a:lnTo>
                    <a:pt x="608" y="566"/>
                  </a:lnTo>
                  <a:cubicBezTo>
                    <a:pt x="632" y="543"/>
                    <a:pt x="632" y="531"/>
                    <a:pt x="643" y="519"/>
                  </a:cubicBezTo>
                  <a:lnTo>
                    <a:pt x="751" y="209"/>
                  </a:lnTo>
                  <a:cubicBezTo>
                    <a:pt x="762" y="126"/>
                    <a:pt x="715" y="42"/>
                    <a:pt x="632" y="7"/>
                  </a:cubicBezTo>
                  <a:cubicBezTo>
                    <a:pt x="615" y="3"/>
                    <a:pt x="599" y="1"/>
                    <a:pt x="5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6824525" y="3509426"/>
              <a:ext cx="17920" cy="28448"/>
            </a:xfrm>
            <a:custGeom>
              <a:avLst/>
              <a:gdLst/>
              <a:ahLst/>
              <a:cxnLst/>
              <a:rect l="l" t="t" r="r" b="b"/>
              <a:pathLst>
                <a:path w="560" h="889" extrusionOk="0">
                  <a:moveTo>
                    <a:pt x="194" y="1"/>
                  </a:moveTo>
                  <a:cubicBezTo>
                    <a:pt x="177" y="1"/>
                    <a:pt x="160" y="3"/>
                    <a:pt x="143" y="8"/>
                  </a:cubicBezTo>
                  <a:cubicBezTo>
                    <a:pt x="48" y="44"/>
                    <a:pt x="0" y="127"/>
                    <a:pt x="36" y="222"/>
                  </a:cubicBezTo>
                  <a:lnTo>
                    <a:pt x="215" y="770"/>
                  </a:lnTo>
                  <a:cubicBezTo>
                    <a:pt x="226" y="841"/>
                    <a:pt x="298" y="889"/>
                    <a:pt x="357" y="889"/>
                  </a:cubicBezTo>
                  <a:cubicBezTo>
                    <a:pt x="381" y="889"/>
                    <a:pt x="393" y="889"/>
                    <a:pt x="405" y="877"/>
                  </a:cubicBezTo>
                  <a:cubicBezTo>
                    <a:pt x="500" y="841"/>
                    <a:pt x="560" y="746"/>
                    <a:pt x="524" y="663"/>
                  </a:cubicBezTo>
                  <a:lnTo>
                    <a:pt x="345" y="115"/>
                  </a:lnTo>
                  <a:cubicBezTo>
                    <a:pt x="326" y="39"/>
                    <a:pt x="262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6790989" y="3541906"/>
              <a:ext cx="42688" cy="34464"/>
            </a:xfrm>
            <a:custGeom>
              <a:avLst/>
              <a:gdLst/>
              <a:ahLst/>
              <a:cxnLst/>
              <a:rect l="l" t="t" r="r" b="b"/>
              <a:pathLst>
                <a:path w="1334" h="1077" extrusionOk="0">
                  <a:moveTo>
                    <a:pt x="508" y="333"/>
                  </a:moveTo>
                  <a:cubicBezTo>
                    <a:pt x="511" y="333"/>
                    <a:pt x="516" y="334"/>
                    <a:pt x="524" y="338"/>
                  </a:cubicBezTo>
                  <a:lnTo>
                    <a:pt x="977" y="410"/>
                  </a:lnTo>
                  <a:lnTo>
                    <a:pt x="977" y="422"/>
                  </a:lnTo>
                  <a:lnTo>
                    <a:pt x="739" y="755"/>
                  </a:lnTo>
                  <a:lnTo>
                    <a:pt x="727" y="755"/>
                  </a:lnTo>
                  <a:lnTo>
                    <a:pt x="381" y="624"/>
                  </a:lnTo>
                  <a:lnTo>
                    <a:pt x="501" y="338"/>
                  </a:lnTo>
                  <a:cubicBezTo>
                    <a:pt x="501" y="338"/>
                    <a:pt x="501" y="333"/>
                    <a:pt x="508" y="333"/>
                  </a:cubicBezTo>
                  <a:close/>
                  <a:moveTo>
                    <a:pt x="531" y="1"/>
                  </a:moveTo>
                  <a:cubicBezTo>
                    <a:pt x="397" y="1"/>
                    <a:pt x="277" y="81"/>
                    <a:pt x="203" y="207"/>
                  </a:cubicBezTo>
                  <a:lnTo>
                    <a:pt x="12" y="648"/>
                  </a:lnTo>
                  <a:cubicBezTo>
                    <a:pt x="0" y="696"/>
                    <a:pt x="0" y="743"/>
                    <a:pt x="12" y="779"/>
                  </a:cubicBezTo>
                  <a:cubicBezTo>
                    <a:pt x="24" y="827"/>
                    <a:pt x="60" y="862"/>
                    <a:pt x="108" y="874"/>
                  </a:cubicBezTo>
                  <a:lnTo>
                    <a:pt x="608" y="1065"/>
                  </a:lnTo>
                  <a:cubicBezTo>
                    <a:pt x="655" y="1077"/>
                    <a:pt x="679" y="1077"/>
                    <a:pt x="727" y="1077"/>
                  </a:cubicBezTo>
                  <a:cubicBezTo>
                    <a:pt x="834" y="1077"/>
                    <a:pt x="941" y="1041"/>
                    <a:pt x="1001" y="946"/>
                  </a:cubicBezTo>
                  <a:lnTo>
                    <a:pt x="1239" y="624"/>
                  </a:lnTo>
                  <a:cubicBezTo>
                    <a:pt x="1310" y="529"/>
                    <a:pt x="1334" y="410"/>
                    <a:pt x="1298" y="291"/>
                  </a:cubicBezTo>
                  <a:cubicBezTo>
                    <a:pt x="1251" y="184"/>
                    <a:pt x="1155" y="100"/>
                    <a:pt x="1036" y="88"/>
                  </a:cubicBezTo>
                  <a:lnTo>
                    <a:pt x="584" y="5"/>
                  </a:lnTo>
                  <a:cubicBezTo>
                    <a:pt x="566" y="2"/>
                    <a:pt x="549" y="1"/>
                    <a:pt x="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6840525" y="3544914"/>
              <a:ext cx="54112" cy="32608"/>
            </a:xfrm>
            <a:custGeom>
              <a:avLst/>
              <a:gdLst/>
              <a:ahLst/>
              <a:cxnLst/>
              <a:rect l="l" t="t" r="r" b="b"/>
              <a:pathLst>
                <a:path w="1691" h="1019" extrusionOk="0">
                  <a:moveTo>
                    <a:pt x="864" y="346"/>
                  </a:moveTo>
                  <a:cubicBezTo>
                    <a:pt x="913" y="346"/>
                    <a:pt x="962" y="364"/>
                    <a:pt x="1000" y="387"/>
                  </a:cubicBezTo>
                  <a:lnTo>
                    <a:pt x="1250" y="649"/>
                  </a:lnTo>
                  <a:lnTo>
                    <a:pt x="1191" y="673"/>
                  </a:lnTo>
                  <a:cubicBezTo>
                    <a:pt x="1165" y="693"/>
                    <a:pt x="1131" y="701"/>
                    <a:pt x="1099" y="701"/>
                  </a:cubicBezTo>
                  <a:cubicBezTo>
                    <a:pt x="1072" y="701"/>
                    <a:pt x="1046" y="696"/>
                    <a:pt x="1024" y="685"/>
                  </a:cubicBezTo>
                  <a:lnTo>
                    <a:pt x="548" y="482"/>
                  </a:lnTo>
                  <a:lnTo>
                    <a:pt x="786" y="363"/>
                  </a:lnTo>
                  <a:cubicBezTo>
                    <a:pt x="811" y="351"/>
                    <a:pt x="837" y="346"/>
                    <a:pt x="864" y="346"/>
                  </a:cubicBezTo>
                  <a:close/>
                  <a:moveTo>
                    <a:pt x="857" y="1"/>
                  </a:moveTo>
                  <a:cubicBezTo>
                    <a:pt x="787" y="1"/>
                    <a:pt x="719" y="14"/>
                    <a:pt x="655" y="42"/>
                  </a:cubicBezTo>
                  <a:lnTo>
                    <a:pt x="84" y="316"/>
                  </a:lnTo>
                  <a:cubicBezTo>
                    <a:pt x="24" y="340"/>
                    <a:pt x="0" y="399"/>
                    <a:pt x="0" y="459"/>
                  </a:cubicBezTo>
                  <a:cubicBezTo>
                    <a:pt x="0" y="518"/>
                    <a:pt x="48" y="578"/>
                    <a:pt x="84" y="613"/>
                  </a:cubicBezTo>
                  <a:lnTo>
                    <a:pt x="893" y="971"/>
                  </a:lnTo>
                  <a:cubicBezTo>
                    <a:pt x="965" y="994"/>
                    <a:pt x="1024" y="1018"/>
                    <a:pt x="1096" y="1018"/>
                  </a:cubicBezTo>
                  <a:cubicBezTo>
                    <a:pt x="1191" y="1018"/>
                    <a:pt x="1274" y="983"/>
                    <a:pt x="1358" y="935"/>
                  </a:cubicBezTo>
                  <a:lnTo>
                    <a:pt x="1608" y="792"/>
                  </a:lnTo>
                  <a:cubicBezTo>
                    <a:pt x="1655" y="756"/>
                    <a:pt x="1679" y="721"/>
                    <a:pt x="1679" y="673"/>
                  </a:cubicBezTo>
                  <a:cubicBezTo>
                    <a:pt x="1691" y="625"/>
                    <a:pt x="1679" y="590"/>
                    <a:pt x="1655" y="554"/>
                  </a:cubicBezTo>
                  <a:lnTo>
                    <a:pt x="1239" y="149"/>
                  </a:lnTo>
                  <a:cubicBezTo>
                    <a:pt x="1135" y="54"/>
                    <a:pt x="995" y="1"/>
                    <a:pt x="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6793645" y="3582770"/>
              <a:ext cx="102144" cy="75520"/>
            </a:xfrm>
            <a:custGeom>
              <a:avLst/>
              <a:gdLst/>
              <a:ahLst/>
              <a:cxnLst/>
              <a:rect l="l" t="t" r="r" b="b"/>
              <a:pathLst>
                <a:path w="3192" h="2360" extrusionOk="0">
                  <a:moveTo>
                    <a:pt x="1757" y="0"/>
                  </a:moveTo>
                  <a:cubicBezTo>
                    <a:pt x="1683" y="0"/>
                    <a:pt x="1609" y="24"/>
                    <a:pt x="1549" y="61"/>
                  </a:cubicBezTo>
                  <a:lnTo>
                    <a:pt x="775" y="609"/>
                  </a:lnTo>
                  <a:lnTo>
                    <a:pt x="465" y="669"/>
                  </a:lnTo>
                  <a:cubicBezTo>
                    <a:pt x="239" y="716"/>
                    <a:pt x="60" y="907"/>
                    <a:pt x="48" y="1133"/>
                  </a:cubicBezTo>
                  <a:lnTo>
                    <a:pt x="1" y="1669"/>
                  </a:lnTo>
                  <a:cubicBezTo>
                    <a:pt x="1" y="1764"/>
                    <a:pt x="37" y="1859"/>
                    <a:pt x="108" y="1931"/>
                  </a:cubicBezTo>
                  <a:cubicBezTo>
                    <a:pt x="179" y="2002"/>
                    <a:pt x="275" y="2038"/>
                    <a:pt x="382" y="2038"/>
                  </a:cubicBezTo>
                  <a:lnTo>
                    <a:pt x="715" y="2002"/>
                  </a:lnTo>
                  <a:cubicBezTo>
                    <a:pt x="810" y="2002"/>
                    <a:pt x="882" y="1919"/>
                    <a:pt x="870" y="1824"/>
                  </a:cubicBezTo>
                  <a:cubicBezTo>
                    <a:pt x="859" y="1746"/>
                    <a:pt x="787" y="1679"/>
                    <a:pt x="710" y="1679"/>
                  </a:cubicBezTo>
                  <a:cubicBezTo>
                    <a:pt x="704" y="1679"/>
                    <a:pt x="697" y="1680"/>
                    <a:pt x="691" y="1681"/>
                  </a:cubicBezTo>
                  <a:lnTo>
                    <a:pt x="346" y="1705"/>
                  </a:lnTo>
                  <a:lnTo>
                    <a:pt x="334" y="1705"/>
                  </a:lnTo>
                  <a:lnTo>
                    <a:pt x="334" y="1693"/>
                  </a:lnTo>
                  <a:lnTo>
                    <a:pt x="382" y="1157"/>
                  </a:lnTo>
                  <a:cubicBezTo>
                    <a:pt x="382" y="1074"/>
                    <a:pt x="453" y="1014"/>
                    <a:pt x="525" y="990"/>
                  </a:cubicBezTo>
                  <a:lnTo>
                    <a:pt x="870" y="931"/>
                  </a:lnTo>
                  <a:cubicBezTo>
                    <a:pt x="894" y="931"/>
                    <a:pt x="918" y="919"/>
                    <a:pt x="929" y="907"/>
                  </a:cubicBezTo>
                  <a:lnTo>
                    <a:pt x="1727" y="335"/>
                  </a:lnTo>
                  <a:lnTo>
                    <a:pt x="1751" y="335"/>
                  </a:lnTo>
                  <a:lnTo>
                    <a:pt x="2311" y="597"/>
                  </a:lnTo>
                  <a:cubicBezTo>
                    <a:pt x="2346" y="609"/>
                    <a:pt x="2382" y="609"/>
                    <a:pt x="2418" y="609"/>
                  </a:cubicBezTo>
                  <a:lnTo>
                    <a:pt x="2680" y="550"/>
                  </a:lnTo>
                  <a:lnTo>
                    <a:pt x="2834" y="1109"/>
                  </a:lnTo>
                  <a:lnTo>
                    <a:pt x="2834" y="1133"/>
                  </a:lnTo>
                  <a:lnTo>
                    <a:pt x="2203" y="2038"/>
                  </a:lnTo>
                  <a:lnTo>
                    <a:pt x="2180" y="2038"/>
                  </a:lnTo>
                  <a:lnTo>
                    <a:pt x="1882" y="1681"/>
                  </a:lnTo>
                  <a:cubicBezTo>
                    <a:pt x="1846" y="1633"/>
                    <a:pt x="1787" y="1621"/>
                    <a:pt x="1751" y="1621"/>
                  </a:cubicBezTo>
                  <a:lnTo>
                    <a:pt x="1346" y="1645"/>
                  </a:lnTo>
                  <a:cubicBezTo>
                    <a:pt x="1251" y="1645"/>
                    <a:pt x="1180" y="1740"/>
                    <a:pt x="1191" y="1824"/>
                  </a:cubicBezTo>
                  <a:cubicBezTo>
                    <a:pt x="1191" y="1912"/>
                    <a:pt x="1273" y="1980"/>
                    <a:pt x="1352" y="1980"/>
                  </a:cubicBezTo>
                  <a:cubicBezTo>
                    <a:pt x="1358" y="1980"/>
                    <a:pt x="1364" y="1979"/>
                    <a:pt x="1370" y="1978"/>
                  </a:cubicBezTo>
                  <a:lnTo>
                    <a:pt x="1691" y="1943"/>
                  </a:lnTo>
                  <a:lnTo>
                    <a:pt x="1942" y="2240"/>
                  </a:lnTo>
                  <a:cubicBezTo>
                    <a:pt x="2001" y="2324"/>
                    <a:pt x="2108" y="2359"/>
                    <a:pt x="2192" y="2359"/>
                  </a:cubicBezTo>
                  <a:lnTo>
                    <a:pt x="2203" y="2359"/>
                  </a:lnTo>
                  <a:cubicBezTo>
                    <a:pt x="2311" y="2359"/>
                    <a:pt x="2418" y="2300"/>
                    <a:pt x="2477" y="2217"/>
                  </a:cubicBezTo>
                  <a:lnTo>
                    <a:pt x="3096" y="1312"/>
                  </a:lnTo>
                  <a:cubicBezTo>
                    <a:pt x="3180" y="1204"/>
                    <a:pt x="3192" y="1097"/>
                    <a:pt x="3156" y="1014"/>
                  </a:cubicBezTo>
                  <a:lnTo>
                    <a:pt x="2965" y="276"/>
                  </a:lnTo>
                  <a:cubicBezTo>
                    <a:pt x="2944" y="201"/>
                    <a:pt x="2875" y="155"/>
                    <a:pt x="2800" y="155"/>
                  </a:cubicBezTo>
                  <a:cubicBezTo>
                    <a:pt x="2792" y="155"/>
                    <a:pt x="2783" y="156"/>
                    <a:pt x="2775" y="157"/>
                  </a:cubicBezTo>
                  <a:lnTo>
                    <a:pt x="2406" y="252"/>
                  </a:lnTo>
                  <a:lnTo>
                    <a:pt x="1882" y="26"/>
                  </a:lnTo>
                  <a:cubicBezTo>
                    <a:pt x="1843" y="8"/>
                    <a:pt x="1800" y="0"/>
                    <a:pt x="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" name="Google Shape;628;p33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Group 7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29" name="Google Shape;629;p33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Object-Oriented Programming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574</Words>
  <Application>Microsoft Office PowerPoint</Application>
  <PresentationFormat>On-screen Show (16:9)</PresentationFormat>
  <Paragraphs>173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Fira Code</vt:lpstr>
      <vt:lpstr>Montserrat</vt:lpstr>
      <vt:lpstr>Arial</vt:lpstr>
      <vt:lpstr>Programming Language Workshop for Beginners by Slidesgo</vt:lpstr>
      <vt:lpstr>Hyperspectral Imagery Classifier{</vt:lpstr>
      <vt:lpstr>01</vt:lpstr>
      <vt:lpstr>01 {</vt:lpstr>
      <vt:lpstr>Main ‘Hyperspectral image’ {</vt:lpstr>
      <vt:lpstr>Main ‘Hyperspectral image’ {</vt:lpstr>
      <vt:lpstr>Main ‘Hyperspectral image’ {</vt:lpstr>
      <vt:lpstr>Main ‘Application’ {</vt:lpstr>
      <vt:lpstr>02 {</vt:lpstr>
      <vt:lpstr>Main ‘Goals’ {</vt:lpstr>
      <vt:lpstr>Main ‘Menu’ {</vt:lpstr>
      <vt:lpstr>Tutorial {</vt:lpstr>
      <vt:lpstr>Train {</vt:lpstr>
      <vt:lpstr>Test {</vt:lpstr>
      <vt:lpstr>03 {</vt:lpstr>
      <vt:lpstr>Flowchart of hyperspectral imagery classifier { </vt:lpstr>
      <vt:lpstr>Flowchart of our program architecture { </vt:lpstr>
      <vt:lpstr>Flowchart of the Trainer { </vt:lpstr>
      <vt:lpstr>Structure of the data from ‘Frontend’</vt:lpstr>
      <vt:lpstr>Work ‘Contribution’ {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Hyperspectral Imagery Classifier{</dc:title>
  <cp:lastModifiedBy>RUIHAN LEE</cp:lastModifiedBy>
  <cp:revision>2</cp:revision>
  <dcterms:modified xsi:type="dcterms:W3CDTF">2022-06-20T03:07:20Z</dcterms:modified>
</cp:coreProperties>
</file>